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5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857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7" autoAdjust="0"/>
    <p:restoredTop sz="95918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3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of Distribution</a:t>
            </a:r>
            <a:r>
              <a:rPr lang="en-US" baseline="0" dirty="0"/>
              <a:t> of Open Source Software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0C-40C2-A2DE-C08148AD92E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Quality of OSS and Closed Source Software are About the Same</c:v>
                </c:pt>
                <c:pt idx="1">
                  <c:v>OSS , on average, HIGHER quality than Closed Source Software</c:v>
                </c:pt>
                <c:pt idx="2">
                  <c:v>OSS, on average, is LOWER quality then Closed Source Software</c:v>
                </c:pt>
                <c:pt idx="3">
                  <c:v>Blank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0.48320000000000002</c:v>
                </c:pt>
                <c:pt idx="1">
                  <c:v>0.42630000000000001</c:v>
                </c:pt>
                <c:pt idx="2">
                  <c:v>9.0499999999999997E-2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C-40C2-A2DE-C08148AD92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21"/>
        <c:axId val="793389760"/>
        <c:axId val="793374880"/>
      </c:barChart>
      <c:catAx>
        <c:axId val="793389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 cmpd="thinThick">
                  <a:solidFill>
                    <a:schemeClr val="tx1">
                      <a:lumMod val="85000"/>
                      <a:lumOff val="15000"/>
                    </a:schemeClr>
                  </a:solidFill>
                  <a:headEnd w="lg" len="med"/>
                  <a:tailEnd type="oval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374880"/>
        <c:crosses val="autoZero"/>
        <c:auto val="1"/>
        <c:lblAlgn val="ctr"/>
        <c:lblOffset val="100"/>
        <c:noMultiLvlLbl val="0"/>
      </c:catAx>
      <c:valAx>
        <c:axId val="793374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389760"/>
        <c:crosses val="autoZero"/>
        <c:crossBetween val="between"/>
      </c:valAx>
      <c:spPr>
        <a:noFill/>
        <a:ln cap="sq" cmpd="sng">
          <a:solidFill>
            <a:schemeClr val="tx1">
              <a:lumMod val="85000"/>
              <a:lumOff val="15000"/>
            </a:schemeClr>
          </a:solidFill>
          <a:beve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42000">
          <a:schemeClr val="accent1">
            <a:lumMod val="5000"/>
            <a:lumOff val="95000"/>
          </a:schemeClr>
        </a:gs>
        <a:gs pos="74000">
          <a:schemeClr val="accent4">
            <a:lumMod val="60000"/>
            <a:lumOff val="40000"/>
          </a:schemeClr>
        </a:gs>
        <a:gs pos="99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 cmpd="sng">
      <a:solidFill>
        <a:schemeClr val="tx1">
          <a:lumMod val="85000"/>
          <a:lumOff val="15000"/>
        </a:schemeClr>
      </a:solidFill>
    </a:ln>
    <a:effectLst>
      <a:softEdge rad="25400"/>
    </a:effectLst>
    <a:scene3d>
      <a:camera prst="orthographicFront"/>
      <a:lightRig rig="threePt" dir="t"/>
    </a:scene3d>
    <a:sp3d prstMaterial="dkEdge">
      <a:bevelT prst="convex"/>
    </a:sp3d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02:12:15.21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02:12:15.2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02:12:15.21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02:12:15.21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02:12:15.21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02:12:15.2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02:12:15.21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3T02:12:15.21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05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3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0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8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27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6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17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43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88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89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8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6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7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776D38-7FEA-7D7A-CBF2-47DA2D053CDD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E8EFA6-3AA0-1128-C306-58A4788F8519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B14569-D3E7-7B72-967A-75342C49FE2D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8ABBC6-12D7-8FEB-C2F8-D8270954D52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1954B12-38BA-372F-615A-0CDDDA5DC51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760E3C-D455-0E21-3251-03499883B9C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5D0685-EF75-CA2B-6CCC-6A1817B7A44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4BC5B00-484A-A4D0-C7FC-AB8F6888F382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20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3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9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5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7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3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8F4B4A-7409-CE17-3DF0-D67193587CA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8A5C7-87A2-23E1-61DF-7E99B62AE48E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F0F26-FCDC-7CF4-F469-8F7443A226C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7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5.jpg"/><Relationship Id="rId21" Type="http://schemas.openxmlformats.org/officeDocument/2006/relationships/image" Target="../media/image40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openjfx.io/index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ebstockreview.net/explore/conclusion-clipart-3d-man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image" Target="../media/image7.svg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6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blog/2019/04/09/the-2019-stack-overflow-developer-survey-results-are-in/" TargetMode="External"/><Relationship Id="rId2" Type="http://schemas.openxmlformats.org/officeDocument/2006/relationships/hyperlink" Target="https://stackoverflow.b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721" y="2462616"/>
            <a:ext cx="5332558" cy="2236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  <a:ea typeface="HGMaruGothicMPRO" panose="020B0400000000000000" pitchFamily="34" charset="-128"/>
              </a:rPr>
              <a:t>Current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  <a:ea typeface="HGMaruGothicMPRO" panose="020B0400000000000000" pitchFamily="34" charset="-128"/>
              </a:rPr>
              <a:t> Technology Usage &amp; Future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4261748"/>
            <a:ext cx="5181600" cy="2103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askerville Old Face" panose="02020602080505020303" pitchFamily="18" charset="0"/>
              </a:rPr>
              <a:t>Kathryn Terpe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skerville Old Face" panose="02020602080505020303" pitchFamily="18" charset="0"/>
              </a:rPr>
              <a:t>April 12,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askerville Old Face" panose="02020602080505020303" pitchFamily="18" charset="0"/>
              </a:rPr>
              <a:t>2024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Colorful charts and graphs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7989" y="2666514"/>
            <a:ext cx="4988230" cy="324087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644" y="2274877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SQL databases are among the most popular databases used currently</a:t>
            </a:r>
          </a:p>
          <a:p>
            <a:r>
              <a:rPr lang="en-US" dirty="0"/>
              <a:t>MongoDB is becoming more desirable to use within the coming year</a:t>
            </a:r>
          </a:p>
          <a:p>
            <a:r>
              <a:rPr lang="en-US" dirty="0"/>
              <a:t>Oracle is becoming less desirable to learn whereas databases like Couchbase, is still the least popular database choice this year as well as upcoming years.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197" y="2603500"/>
            <a:ext cx="4825159" cy="3416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Open-source databases are still the most desirable to learn and use</a:t>
            </a:r>
          </a:p>
          <a:p>
            <a:r>
              <a:rPr lang="en-US" dirty="0"/>
              <a:t>NoSQL databases are desirable to use with relational databases</a:t>
            </a:r>
          </a:p>
          <a:p>
            <a:r>
              <a:rPr lang="en-US" dirty="0"/>
              <a:t>PostgreSQL is becoming more desirable among respondents and becoming bigger than MySQL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7885" y="3112929"/>
            <a:ext cx="5854120" cy="2533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hlinkClick r:id="rId2" action="ppaction://hlinksldjump"/>
              </a:rPr>
              <a:t>https://github.com/katieluwho132/README.md/blob/9917890a47e0dfac64dd289560fc4bbbd9a5e4b0/m5_Survey_Data_Dashboards.pdf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53" r="1653"/>
          <a:stretch/>
        </p:blipFill>
        <p:spPr>
          <a:xfrm>
            <a:off x="997576" y="2615881"/>
            <a:ext cx="4329029" cy="2806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18AFA-914D-B8D3-E76A-AA0EA136F481}"/>
              </a:ext>
            </a:extLst>
          </p:cNvPr>
          <p:cNvSpPr txBox="1"/>
          <p:nvPr/>
        </p:nvSpPr>
        <p:spPr>
          <a:xfrm>
            <a:off x="1258216" y="5415641"/>
            <a:ext cx="4329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openjfx.io/index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A56CBC-A13A-489A-A266-B6B559442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1788" r="3387" b="24348"/>
          <a:stretch/>
        </p:blipFill>
        <p:spPr>
          <a:xfrm>
            <a:off x="1414161" y="640479"/>
            <a:ext cx="8944870" cy="5656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869" y="-109927"/>
            <a:ext cx="4690261" cy="7069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DASHBOARD TAB 1</a:t>
            </a:r>
          </a:p>
        </p:txBody>
      </p:sp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488" y="-91203"/>
            <a:ext cx="8761413" cy="70696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DASHBOARD TAB 2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5E1D48-7263-1406-6967-FBB174A44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6" t="2194" r="3779" b="24894"/>
          <a:stretch/>
        </p:blipFill>
        <p:spPr>
          <a:xfrm>
            <a:off x="1122746" y="615761"/>
            <a:ext cx="9225021" cy="57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979" y="-98594"/>
            <a:ext cx="8761413" cy="70696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DASHBOARD TAB 3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0B1B6A-5FF3-BD34-33EA-05692B64C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57" r="3929" b="24422"/>
          <a:stretch/>
        </p:blipFill>
        <p:spPr>
          <a:xfrm>
            <a:off x="949123" y="605581"/>
            <a:ext cx="9375493" cy="5760495"/>
          </a:xfr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 descr="Chat outline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62582" y="2306325"/>
            <a:ext cx="3532505" cy="3532505"/>
          </a:xfrm>
          <a:prstGeom prst="rect">
            <a:avLst/>
          </a:prstGeom>
          <a:noFill/>
        </p:spPr>
      </p:pic>
      <p:pic>
        <p:nvPicPr>
          <p:cNvPr id="6" name="Content Placeholder 5" descr="Bar chart outline">
            <a:extLst>
              <a:ext uri="{FF2B5EF4-FFF2-40B4-BE49-F238E27FC236}">
                <a16:creationId xmlns:a16="http://schemas.microsoft.com/office/drawing/2014/main" id="{840D66E0-6632-13CD-478C-FFC37E508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8834" y="3517631"/>
            <a:ext cx="1126311" cy="1126311"/>
          </a:xfrm>
        </p:spPr>
      </p:pic>
      <p:pic>
        <p:nvPicPr>
          <p:cNvPr id="8" name="Graphic 7" descr="Branching diagram with solid fill">
            <a:extLst>
              <a:ext uri="{FF2B5EF4-FFF2-40B4-BE49-F238E27FC236}">
                <a16:creationId xmlns:a16="http://schemas.microsoft.com/office/drawing/2014/main" id="{B72DDAD9-C791-3B33-D393-4686464EE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2524" y="3164532"/>
            <a:ext cx="1003664" cy="112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30DA2-0AD6-4211-A74B-04A7DA48D920}"/>
              </a:ext>
            </a:extLst>
          </p:cNvPr>
          <p:cNvSpPr txBox="1"/>
          <p:nvPr/>
        </p:nvSpPr>
        <p:spPr>
          <a:xfrm>
            <a:off x="5625296" y="2685327"/>
            <a:ext cx="53127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000" dirty="0"/>
              <a:t>People with all different educational backgrounds were asked to partake in the survey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People from all around the world in a multitude of different countries were included in the survey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All genders and sexual orientations were included as well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Survey demographics come from a wide range of different backgrounds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577176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Languages differ in popularity every year</a:t>
            </a:r>
          </a:p>
          <a:p>
            <a:r>
              <a:rPr lang="en-US" dirty="0"/>
              <a:t>Docker along with AWS is the more desired platform to work with</a:t>
            </a:r>
          </a:p>
          <a:p>
            <a:r>
              <a:rPr lang="en-US" dirty="0"/>
              <a:t>There are a lot more male than females in the Web Developing world, or at least that were asked for the participation of this 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2" y="2468032"/>
            <a:ext cx="4825159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 Developers and Programmers should stay up to date with the newest and most desired programming languages, databases and platforms because they are always changing.</a:t>
            </a:r>
          </a:p>
          <a:p>
            <a:r>
              <a:rPr lang="en-US" dirty="0"/>
              <a:t>Technology is vastly growing and new ways to use it and build with it will always be crucial to learn and understand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/>
        </p:blipFill>
        <p:spPr>
          <a:xfrm>
            <a:off x="1151467" y="2793582"/>
            <a:ext cx="3031901" cy="30319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1336" y="2603500"/>
            <a:ext cx="6551597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Technology Trends now and to come</a:t>
            </a:r>
          </a:p>
          <a:p>
            <a:r>
              <a:rPr lang="en-US" dirty="0"/>
              <a:t>Programming Languages, Databases and Platform Trends being used and growing in popularity</a:t>
            </a:r>
          </a:p>
          <a:p>
            <a:r>
              <a:rPr lang="en-US" dirty="0"/>
              <a:t>Demographic Trends</a:t>
            </a:r>
          </a:p>
          <a:p>
            <a:r>
              <a:rPr lang="en-US" dirty="0"/>
              <a:t>Countries by gender with classification by formal education level trends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886" y="719025"/>
            <a:ext cx="8761413" cy="706964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7353733-52D9-A34F-4490-0B20A0867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28095"/>
              </p:ext>
            </p:extLst>
          </p:nvPr>
        </p:nvGraphicFramePr>
        <p:xfrm>
          <a:off x="1481559" y="1680632"/>
          <a:ext cx="8761413" cy="4336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pic>
        <p:nvPicPr>
          <p:cNvPr id="12" name="Picture 11" descr="A purple square with white text and a graph&#10;&#10;Description automatically generated">
            <a:extLst>
              <a:ext uri="{FF2B5EF4-FFF2-40B4-BE49-F238E27FC236}">
                <a16:creationId xmlns:a16="http://schemas.microsoft.com/office/drawing/2014/main" id="{D20B6B8F-2ACD-3B85-FB88-70031CC7F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10" b="11896"/>
          <a:stretch/>
        </p:blipFill>
        <p:spPr>
          <a:xfrm>
            <a:off x="0" y="-1"/>
            <a:ext cx="12192000" cy="63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id with small circles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2200071"/>
            <a:ext cx="4130771" cy="4130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04" y="664529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3659" y="2557307"/>
            <a:ext cx="4825158" cy="3416301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305" y="2191385"/>
            <a:ext cx="10525371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Module 1 you have collected the job postings data using web scraping in a file named “</a:t>
            </a:r>
            <a:r>
              <a:rPr lang="en-IN" sz="2400" dirty="0"/>
              <a:t>popular-</a:t>
            </a:r>
            <a:r>
              <a:rPr lang="en-IN" sz="2400" dirty="0" err="1"/>
              <a:t>languages.csv</a:t>
            </a:r>
            <a:r>
              <a:rPr lang="en-US" sz="2200" dirty="0"/>
              <a:t>”. Present that data using a bar chart here. Order the bar chart in the descending order of salary.</a:t>
            </a:r>
          </a:p>
        </p:txBody>
      </p:sp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94" y="457200"/>
            <a:ext cx="6172200" cy="920187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14737"/>
            <a:ext cx="3932237" cy="4654569"/>
          </a:xfrm>
        </p:spPr>
        <p:txBody>
          <a:bodyPr>
            <a:normAutofit lnSpcReduction="10000"/>
          </a:bodyPr>
          <a:lstStyle/>
          <a:p>
            <a:r>
              <a:rPr lang="en-US" sz="1500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Baskerville Old Face" panose="02020602080505020303" pitchFamily="18" charset="0"/>
              </a:rPr>
              <a:t>Current Technology Usage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Top 10 Languages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Top 10 Databases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Platforms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Top 10 Web Frames</a:t>
            </a:r>
          </a:p>
          <a:p>
            <a:r>
              <a:rPr lang="en-US" sz="1600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Baskerville Old Face" panose="02020602080505020303" pitchFamily="18" charset="0"/>
              </a:rPr>
              <a:t>Technology Trends for the Next Year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Top 10 desired Languages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Top 10 desired Databases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Desired Platforms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Top 10 desired Web Frames</a:t>
            </a:r>
          </a:p>
          <a:p>
            <a:r>
              <a:rPr lang="en-US" sz="1600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Baskerville Old Face" panose="02020602080505020303" pitchFamily="18" charset="0"/>
              </a:rPr>
              <a:t>Demographics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Classified by Gender, per Countries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Count by Gender and Classified by Education Level</a:t>
            </a:r>
          </a:p>
        </p:txBody>
      </p:sp>
      <p:pic>
        <p:nvPicPr>
          <p:cNvPr id="5" name="Picture 4" descr="Blue push pin surrounded by circle of red push pins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92456" y="1514737"/>
            <a:ext cx="5159756" cy="41199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3" descr="Colorful circles linked with lines representing a network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" r="2339" b="-1"/>
          <a:stretch/>
        </p:blipFill>
        <p:spPr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5980954" y="2226010"/>
            <a:ext cx="5211979" cy="4012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buClr>
                <a:schemeClr val="accent1"/>
              </a:buClr>
              <a:buSzPct val="80000"/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Nature of Analysis:</a:t>
            </a:r>
          </a:p>
          <a:p>
            <a:pPr marL="228600" lvl="1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Analyzing the trends in software development and the usage by demographics</a:t>
            </a:r>
          </a:p>
          <a:p>
            <a:pPr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Purpose of the Analysis:</a:t>
            </a:r>
          </a:p>
          <a:p>
            <a:pPr marL="228600" lvl="1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What are the top programming languages being used today?</a:t>
            </a:r>
          </a:p>
          <a:p>
            <a:pPr marL="228600" lvl="1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What are the top databases being used currently?</a:t>
            </a:r>
          </a:p>
          <a:p>
            <a:pPr marL="228600" lvl="1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What Languages and databases will be popular next year?</a:t>
            </a:r>
          </a:p>
          <a:p>
            <a:pPr marL="228600" lvl="1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How do demographics in gender, age and region differ from one another?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1333" y="2495361"/>
            <a:ext cx="4825158" cy="3416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</a:rPr>
              <a:t>Data Collection: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https://stackoverflow.b</a:t>
            </a: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log/2019/04/09/the-2019-stack-overflow-developer-survey-results-are-in/</a:t>
            </a: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</a:rPr>
              <a:t>Data Wrangling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</a:rPr>
              <a:t>Data Exploration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</a:rPr>
              <a:t>Data Cleaning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</a:rPr>
              <a:t>Data Visualizations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513" b="-1"/>
          <a:stretch/>
        </p:blipFill>
        <p:spPr>
          <a:xfrm>
            <a:off x="6893309" y="2421920"/>
            <a:ext cx="4143737" cy="34797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17155"/>
            <a:ext cx="8761413" cy="706964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DD5AF9-5668-9EC4-055E-A8CF15F8B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2" t="29705" r="9240" b="14197"/>
          <a:stretch/>
        </p:blipFill>
        <p:spPr>
          <a:xfrm>
            <a:off x="821804" y="1643605"/>
            <a:ext cx="10498238" cy="45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6023" y="233029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2026" y="2327564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911775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275415" y="2775733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25D57EA-22F2-5A51-99B2-4D8A46325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5" t="8505" r="49478" b="58398"/>
          <a:stretch/>
        </p:blipFill>
        <p:spPr>
          <a:xfrm>
            <a:off x="441591" y="2757629"/>
            <a:ext cx="5578210" cy="33769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A853ABD-4992-9AC8-B33F-7AD9698158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7" t="8270" r="50000" b="59526"/>
          <a:stretch/>
        </p:blipFill>
        <p:spPr>
          <a:xfrm>
            <a:off x="6172201" y="2757631"/>
            <a:ext cx="5748708" cy="337695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1689" y="234648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is the top trending language used currently.</a:t>
            </a:r>
          </a:p>
          <a:p>
            <a:r>
              <a:rPr lang="en-US" dirty="0"/>
              <a:t>TypeScript is becoming more popular and will be used quite frequently in the coming years.</a:t>
            </a:r>
          </a:p>
          <a:p>
            <a:r>
              <a:rPr lang="en-US" dirty="0"/>
              <a:t>JavaScript and HTML/CSS are the top programming languages that are favored and used around the world.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3" y="2368831"/>
            <a:ext cx="4825159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Python is a popular language that is widely known and an in-demand Programming Language to know</a:t>
            </a:r>
          </a:p>
          <a:p>
            <a:r>
              <a:rPr lang="en-US" dirty="0" err="1"/>
              <a:t>TypeScipt</a:t>
            </a:r>
            <a:r>
              <a:rPr lang="en-US" dirty="0"/>
              <a:t> along with JavaScript are languages needed to know when it comes to web developments </a:t>
            </a:r>
          </a:p>
          <a:p>
            <a:r>
              <a:rPr lang="en-US" dirty="0"/>
              <a:t>People are more open to expanding the programming languages and learning new ones.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573137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4449" y="2149670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9520" y="2255691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7ECF54-BE16-5F5C-7A27-53C66ABB4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64" t="8892" r="5084" b="59154"/>
          <a:stretch/>
        </p:blipFill>
        <p:spPr>
          <a:xfrm>
            <a:off x="274937" y="2651609"/>
            <a:ext cx="5885071" cy="33804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C8D1EBA-FE71-63FB-F4E3-BE303B8B2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90" t="8439" r="4512" b="58650"/>
          <a:stretch/>
        </p:blipFill>
        <p:spPr>
          <a:xfrm>
            <a:off x="6120384" y="2651609"/>
            <a:ext cx="5885071" cy="338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841</TotalTime>
  <Words>653</Words>
  <Application>Microsoft Office PowerPoint</Application>
  <PresentationFormat>Widescreen</PresentationFormat>
  <Paragraphs>109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Baskerville Old Face</vt:lpstr>
      <vt:lpstr>Calibri</vt:lpstr>
      <vt:lpstr>Century Gothic</vt:lpstr>
      <vt:lpstr>Wingdings 3</vt:lpstr>
      <vt:lpstr>Ion Boardroom</vt:lpstr>
      <vt:lpstr>Current Technology Usage &amp; Future Trends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katie Terpe</cp:lastModifiedBy>
  <cp:revision>35</cp:revision>
  <dcterms:created xsi:type="dcterms:W3CDTF">2020-10-28T18:29:43Z</dcterms:created>
  <dcterms:modified xsi:type="dcterms:W3CDTF">2024-04-13T04:18:33Z</dcterms:modified>
</cp:coreProperties>
</file>